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7" r:id="rId2"/>
  </p:sldIdLst>
  <p:sldSz cx="6858000" cy="9906000" type="A4"/>
  <p:notesSz cx="6856413" cy="9750425"/>
  <p:defaultTextStyle>
    <a:defPPr>
      <a:defRPr lang="es-ES_tradnl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507" autoAdjust="0"/>
  </p:normalViewPr>
  <p:slideViewPr>
    <p:cSldViewPr>
      <p:cViewPr>
        <p:scale>
          <a:sx n="150" d="100"/>
          <a:sy n="150" d="100"/>
        </p:scale>
        <p:origin x="-752" y="20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63763" y="731838"/>
            <a:ext cx="2530475" cy="36560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30738"/>
            <a:ext cx="5027613" cy="438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noProof="0"/>
              <a:t>Haga clic para modificar el estilo de texto del patrón</a:t>
            </a:r>
          </a:p>
          <a:p>
            <a:pPr lvl="1"/>
            <a:r>
              <a:rPr lang="es-ES_tradnl" noProof="0"/>
              <a:t>Segundo nivel</a:t>
            </a:r>
          </a:p>
          <a:p>
            <a:pPr lvl="2"/>
            <a:r>
              <a:rPr lang="es-ES_tradnl" noProof="0"/>
              <a:t>Tercer nivel</a:t>
            </a:r>
          </a:p>
          <a:p>
            <a:pPr lvl="3"/>
            <a:r>
              <a:rPr lang="es-ES_tradnl" noProof="0"/>
              <a:t>Cuarto nivel</a:t>
            </a:r>
          </a:p>
          <a:p>
            <a:pPr lvl="4"/>
            <a:r>
              <a:rPr lang="es-ES_tradnl" noProof="0"/>
              <a:t>Quinto nivel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63063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63063"/>
            <a:ext cx="2971800" cy="4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fld id="{3636631B-BF54-E943-ACB9-A638C9E69E08}" type="slidenum">
              <a:rPr lang="es-ES_tradnl"/>
              <a:pPr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161900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B8A95B-4BFF-9D44-B74E-82E7AD0C078B}" type="slidenum">
              <a:rPr lang="es-ES_tradnl"/>
              <a:pPr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90031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1EF2EB-6039-244C-B3E0-2CE2A36EA504}" type="slidenum">
              <a:rPr lang="es-ES_tradnl"/>
              <a:pPr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52957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4886325" y="881063"/>
            <a:ext cx="1457325" cy="7924800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514350" y="881063"/>
            <a:ext cx="4219575" cy="7924800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F55131-3BD0-A14D-A0CC-A6A1EA63B3AD}" type="slidenum">
              <a:rPr lang="es-ES_tradnl"/>
              <a:pPr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00948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2B512F-8175-6648-B1B7-379D080B727B}" type="slidenum">
              <a:rPr lang="es-ES_tradnl"/>
              <a:pPr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15750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7059B4-2361-174A-A243-D9EC99CA8EBD}" type="slidenum">
              <a:rPr lang="es-ES_tradnl"/>
              <a:pPr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50388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514350" y="2862263"/>
            <a:ext cx="2838450" cy="594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505200" y="2862263"/>
            <a:ext cx="2838450" cy="5943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0CACA69-C98B-8D4D-8B89-34A90FB06A9F}" type="slidenum">
              <a:rPr lang="es-ES_tradnl"/>
              <a:pPr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0292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97F9D3-E222-B34D-9DBE-E8B12EFE34BE}" type="slidenum">
              <a:rPr lang="es-ES_tradnl"/>
              <a:pPr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64872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EDC882D-6225-1844-988E-8170C2140BE7}" type="slidenum">
              <a:rPr lang="es-ES_tradnl"/>
              <a:pPr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71008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3006BF-54AA-D14B-9C73-BA0446E45A3C}" type="slidenum">
              <a:rPr lang="es-ES_tradnl"/>
              <a:pPr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63010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02711F-8BE5-2B49-970F-0AB83ACE5BCF}" type="slidenum">
              <a:rPr lang="es-ES_tradnl"/>
              <a:pPr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0767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06A952-B7A2-114B-B6B8-CC2B0A676482}" type="slidenum">
              <a:rPr lang="es-ES_tradnl"/>
              <a:pPr/>
              <a:t>‹Nr.›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68501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881063"/>
            <a:ext cx="58293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2862263"/>
            <a:ext cx="58293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9024938"/>
            <a:ext cx="14287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9024938"/>
            <a:ext cx="217170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9024938"/>
            <a:ext cx="1428750" cy="66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fld id="{6EED95AF-D61B-5D46-BB79-5FF0803A04DB}" type="slidenum">
              <a:rPr lang="es-ES_tradnl"/>
              <a:pPr/>
              <a:t>‹Nr.›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-128"/>
          <a:cs typeface="ＭＳ Ｐゴシック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59"/>
          <p:cNvSpPr txBox="1">
            <a:spLocks noChangeArrowheads="1"/>
          </p:cNvSpPr>
          <p:nvPr/>
        </p:nvSpPr>
        <p:spPr bwMode="auto">
          <a:xfrm>
            <a:off x="2213596" y="416496"/>
            <a:ext cx="18509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_tradnl" sz="1400" b="1" dirty="0" smtClean="0">
                <a:latin typeface="Candara" charset="0"/>
                <a:cs typeface="Candara" charset="0"/>
              </a:rPr>
              <a:t>PROCESO </a:t>
            </a:r>
            <a:r>
              <a:rPr lang="es-ES_tradnl" sz="1400" b="1" smtClean="0">
                <a:latin typeface="Candara" charset="0"/>
                <a:cs typeface="Candara" charset="0"/>
              </a:rPr>
              <a:t>DE </a:t>
            </a:r>
            <a:r>
              <a:rPr lang="es-ES_tradnl" sz="1400" b="1" smtClean="0">
                <a:latin typeface="Candara" charset="0"/>
                <a:cs typeface="Candara" charset="0"/>
              </a:rPr>
              <a:t>CHEK-IN</a:t>
            </a:r>
            <a:endParaRPr lang="es-ES_tradnl" sz="1400" dirty="0">
              <a:solidFill>
                <a:srgbClr val="FF0000"/>
              </a:solidFill>
              <a:latin typeface="Candara" charset="0"/>
              <a:cs typeface="Candara" charset="0"/>
            </a:endParaRPr>
          </a:p>
        </p:txBody>
      </p:sp>
      <p:sp>
        <p:nvSpPr>
          <p:cNvPr id="14343" name="CuadroTexto 57"/>
          <p:cNvSpPr txBox="1">
            <a:spLocks noChangeArrowheads="1"/>
          </p:cNvSpPr>
          <p:nvPr/>
        </p:nvSpPr>
        <p:spPr bwMode="auto">
          <a:xfrm>
            <a:off x="455613" y="152400"/>
            <a:ext cx="99218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s-ES_tradnl" sz="1000">
                <a:solidFill>
                  <a:srgbClr val="3366FF"/>
                </a:solidFill>
                <a:latin typeface="Candara" charset="0"/>
                <a:cs typeface="Candara" charset="0"/>
              </a:rPr>
              <a:t>RESPONSABLE</a:t>
            </a:r>
          </a:p>
        </p:txBody>
      </p:sp>
      <p:sp>
        <p:nvSpPr>
          <p:cNvPr id="14344" name="CuadroTexto 58"/>
          <p:cNvSpPr txBox="1">
            <a:spLocks noChangeArrowheads="1"/>
          </p:cNvSpPr>
          <p:nvPr/>
        </p:nvSpPr>
        <p:spPr bwMode="auto">
          <a:xfrm>
            <a:off x="1914525" y="152400"/>
            <a:ext cx="17668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s-ES_tradnl" sz="1000">
                <a:solidFill>
                  <a:srgbClr val="3366FF"/>
                </a:solidFill>
                <a:latin typeface="Candara" charset="0"/>
                <a:cs typeface="Candara" charset="0"/>
              </a:rPr>
              <a:t>ACTIVIDADES/DOCUEMNTOS</a:t>
            </a:r>
          </a:p>
        </p:txBody>
      </p:sp>
      <p:sp>
        <p:nvSpPr>
          <p:cNvPr id="14345" name="CuadroTexto 60"/>
          <p:cNvSpPr txBox="1">
            <a:spLocks noChangeArrowheads="1"/>
          </p:cNvSpPr>
          <p:nvPr/>
        </p:nvSpPr>
        <p:spPr bwMode="auto">
          <a:xfrm>
            <a:off x="5105400" y="152400"/>
            <a:ext cx="941388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s-ES_tradnl" sz="1000">
                <a:solidFill>
                  <a:srgbClr val="3366FF"/>
                </a:solidFill>
                <a:latin typeface="Candara" charset="0"/>
                <a:cs typeface="Candara" charset="0"/>
              </a:rPr>
              <a:t>REFERENCIAS</a:t>
            </a:r>
          </a:p>
        </p:txBody>
      </p:sp>
      <p:sp>
        <p:nvSpPr>
          <p:cNvPr id="93" name="Cilindro 79"/>
          <p:cNvSpPr>
            <a:spLocks noChangeArrowheads="1"/>
          </p:cNvSpPr>
          <p:nvPr/>
        </p:nvSpPr>
        <p:spPr bwMode="auto">
          <a:xfrm>
            <a:off x="2276872" y="1496616"/>
            <a:ext cx="1296144" cy="432048"/>
          </a:xfrm>
          <a:prstGeom prst="can">
            <a:avLst>
              <a:gd name="adj" fmla="val 15741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r>
              <a:rPr lang="es-ES_tradnl" sz="1000" dirty="0" smtClean="0">
                <a:latin typeface="Candara" charset="0"/>
                <a:cs typeface="Candara" charset="0"/>
              </a:rPr>
              <a:t>Pre asignación de Habitaciones</a:t>
            </a:r>
          </a:p>
        </p:txBody>
      </p:sp>
      <p:sp>
        <p:nvSpPr>
          <p:cNvPr id="96" name="Esquina doblada 56"/>
          <p:cNvSpPr>
            <a:spLocks noChangeArrowheads="1"/>
          </p:cNvSpPr>
          <p:nvPr/>
        </p:nvSpPr>
        <p:spPr bwMode="auto">
          <a:xfrm>
            <a:off x="404664" y="1568624"/>
            <a:ext cx="990600" cy="304800"/>
          </a:xfrm>
          <a:prstGeom prst="foldedCorner">
            <a:avLst>
              <a:gd name="adj" fmla="val 18889"/>
            </a:avLst>
          </a:prstGeom>
          <a:solidFill>
            <a:srgbClr val="3366FF">
              <a:alpha val="2509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_tradnl" sz="1000" dirty="0" smtClean="0">
                <a:latin typeface="Candara" charset="0"/>
                <a:cs typeface="Candara" charset="0"/>
              </a:rPr>
              <a:t>Jefe/a de Recepción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  <p:sp>
        <p:nvSpPr>
          <p:cNvPr id="83" name="AutoShape 363"/>
          <p:cNvSpPr>
            <a:spLocks noChangeArrowheads="1"/>
          </p:cNvSpPr>
          <p:nvPr/>
        </p:nvSpPr>
        <p:spPr bwMode="auto">
          <a:xfrm>
            <a:off x="2492896" y="4376936"/>
            <a:ext cx="864096" cy="576064"/>
          </a:xfrm>
          <a:prstGeom prst="flowChartDecision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r>
              <a:rPr lang="es-ES_tradnl" sz="1000" dirty="0" smtClean="0">
                <a:latin typeface="Candara" charset="0"/>
                <a:cs typeface="Candara" charset="0"/>
              </a:rPr>
              <a:t>Revisada?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  <p:sp>
        <p:nvSpPr>
          <p:cNvPr id="38" name="Llamada con línea 2 (borde y barra de énfasis) 129"/>
          <p:cNvSpPr>
            <a:spLocks/>
          </p:cNvSpPr>
          <p:nvPr/>
        </p:nvSpPr>
        <p:spPr bwMode="auto">
          <a:xfrm>
            <a:off x="4437112" y="1280592"/>
            <a:ext cx="2188840" cy="864096"/>
          </a:xfrm>
          <a:prstGeom prst="accentBorderCallout2">
            <a:avLst>
              <a:gd name="adj1" fmla="val 18750"/>
              <a:gd name="adj2" fmla="val -8333"/>
              <a:gd name="adj3" fmla="val 18481"/>
              <a:gd name="adj4" fmla="val -26968"/>
              <a:gd name="adj5" fmla="val 36458"/>
              <a:gd name="adj6" fmla="val -40249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buFont typeface="Arial" charset="0"/>
              <a:buChar char="•"/>
            </a:pPr>
            <a:r>
              <a:rPr lang="es-ES_tradnl" sz="1000" dirty="0" smtClean="0">
                <a:latin typeface="Candara" charset="0"/>
                <a:cs typeface="Candara" charset="0"/>
              </a:rPr>
              <a:t>Identificación de la reserva</a:t>
            </a:r>
          </a:p>
          <a:p>
            <a:pPr algn="l">
              <a:buFont typeface="Arial" charset="0"/>
              <a:buChar char="•"/>
            </a:pPr>
            <a:r>
              <a:rPr lang="es-ES_tradnl" sz="1000" dirty="0" smtClean="0">
                <a:latin typeface="Candara" charset="0"/>
                <a:cs typeface="Candara" charset="0"/>
              </a:rPr>
              <a:t>Tiempo de estancia</a:t>
            </a:r>
          </a:p>
          <a:p>
            <a:pPr algn="l">
              <a:buFont typeface="Arial" charset="0"/>
              <a:buChar char="•"/>
            </a:pPr>
            <a:r>
              <a:rPr lang="es-ES_tradnl" sz="1000" dirty="0" smtClean="0">
                <a:latin typeface="Candara" charset="0"/>
                <a:cs typeface="Candara" charset="0"/>
              </a:rPr>
              <a:t>Tipo de habitación y pensión</a:t>
            </a:r>
          </a:p>
          <a:p>
            <a:pPr algn="l">
              <a:buFont typeface="Arial" charset="0"/>
              <a:buChar char="•"/>
            </a:pPr>
            <a:r>
              <a:rPr lang="es-ES_tradnl" sz="1000" dirty="0" smtClean="0">
                <a:latin typeface="Candara" charset="0"/>
                <a:cs typeface="Candara" charset="0"/>
              </a:rPr>
              <a:t>Datos del cliente (ojo repetidores) </a:t>
            </a:r>
          </a:p>
          <a:p>
            <a:pPr algn="l">
              <a:buFont typeface="Arial" charset="0"/>
              <a:buChar char="•"/>
            </a:pPr>
            <a:r>
              <a:rPr lang="es-ES_tradnl" sz="1000" dirty="0" smtClean="0">
                <a:latin typeface="Candara" charset="0"/>
                <a:cs typeface="Candara" charset="0"/>
              </a:rPr>
              <a:t>Otros servicios</a:t>
            </a:r>
          </a:p>
        </p:txBody>
      </p:sp>
      <p:cxnSp>
        <p:nvCxnSpPr>
          <p:cNvPr id="45" name="AutoShape 374"/>
          <p:cNvCxnSpPr>
            <a:cxnSpLocks noChangeShapeType="1"/>
            <a:stCxn id="71" idx="2"/>
            <a:endCxn id="75" idx="0"/>
          </p:cNvCxnSpPr>
          <p:nvPr/>
        </p:nvCxnSpPr>
        <p:spPr bwMode="auto">
          <a:xfrm rot="5400000">
            <a:off x="4257092" y="5169024"/>
            <a:ext cx="288032" cy="72008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0" name="Conector recto de flecha 69"/>
          <p:cNvCxnSpPr>
            <a:stCxn id="95" idx="2"/>
            <a:endCxn id="83" idx="0"/>
          </p:cNvCxnSpPr>
          <p:nvPr/>
        </p:nvCxnSpPr>
        <p:spPr bwMode="auto">
          <a:xfrm>
            <a:off x="2924944" y="4088904"/>
            <a:ext cx="0" cy="288032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49" name="Terminador 111"/>
          <p:cNvSpPr>
            <a:spLocks noChangeArrowheads="1"/>
          </p:cNvSpPr>
          <p:nvPr/>
        </p:nvSpPr>
        <p:spPr bwMode="auto">
          <a:xfrm>
            <a:off x="2204864" y="8985448"/>
            <a:ext cx="1440160" cy="360040"/>
          </a:xfrm>
          <a:prstGeom prst="flowChartTerminator">
            <a:avLst/>
          </a:prstGeom>
          <a:solidFill>
            <a:srgbClr val="FF6600">
              <a:alpha val="2509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s-ES_tradnl" sz="1000" b="1" dirty="0" smtClean="0">
                <a:latin typeface="Candara" charset="0"/>
                <a:cs typeface="Candara" charset="0"/>
              </a:rPr>
              <a:t>Desear feliz estancia</a:t>
            </a:r>
            <a:endParaRPr lang="es-ES_tradnl" sz="1000" dirty="0">
              <a:ea typeface="Candara" charset="0"/>
              <a:cs typeface="Candara" charset="0"/>
            </a:endParaRPr>
          </a:p>
        </p:txBody>
      </p:sp>
      <p:sp>
        <p:nvSpPr>
          <p:cNvPr id="65" name="Terminador 109"/>
          <p:cNvSpPr>
            <a:spLocks noChangeArrowheads="1"/>
          </p:cNvSpPr>
          <p:nvPr/>
        </p:nvSpPr>
        <p:spPr bwMode="auto">
          <a:xfrm>
            <a:off x="2420888" y="848544"/>
            <a:ext cx="1008112" cy="360040"/>
          </a:xfrm>
          <a:prstGeom prst="flowChartTerminator">
            <a:avLst/>
          </a:prstGeom>
          <a:solidFill>
            <a:srgbClr val="3366FF">
              <a:alpha val="2509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_tradnl" sz="1000" b="1" dirty="0" smtClean="0">
                <a:latin typeface="Candara" charset="0"/>
                <a:cs typeface="Candara" charset="0"/>
              </a:rPr>
              <a:t>Pre </a:t>
            </a:r>
            <a:r>
              <a:rPr lang="es-ES_tradnl" sz="1000" b="1" dirty="0" err="1" smtClean="0">
                <a:latin typeface="Candara" charset="0"/>
                <a:cs typeface="Candara" charset="0"/>
              </a:rPr>
              <a:t>Chek</a:t>
            </a:r>
            <a:r>
              <a:rPr lang="es-ES_tradnl" sz="1000" b="1" dirty="0" smtClean="0">
                <a:latin typeface="Candara" charset="0"/>
                <a:cs typeface="Candara" charset="0"/>
              </a:rPr>
              <a:t> In</a:t>
            </a:r>
            <a:endParaRPr lang="es-ES_tradnl" sz="1000" b="1" dirty="0">
              <a:latin typeface="Candara" charset="0"/>
              <a:cs typeface="Candara" charset="0"/>
            </a:endParaRPr>
          </a:p>
        </p:txBody>
      </p:sp>
      <p:sp>
        <p:nvSpPr>
          <p:cNvPr id="95" name="Rectangle 317"/>
          <p:cNvSpPr>
            <a:spLocks noChangeArrowheads="1"/>
          </p:cNvSpPr>
          <p:nvPr/>
        </p:nvSpPr>
        <p:spPr bwMode="auto">
          <a:xfrm>
            <a:off x="2348880" y="3656856"/>
            <a:ext cx="1152128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s-ES_tradnl" sz="1000" dirty="0" smtClean="0">
                <a:latin typeface="Candara" charset="0"/>
                <a:cs typeface="Candara" charset="0"/>
              </a:rPr>
              <a:t>Atención en mostrador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  <p:sp>
        <p:nvSpPr>
          <p:cNvPr id="102" name="Esquina doblada 56"/>
          <p:cNvSpPr>
            <a:spLocks noChangeArrowheads="1"/>
          </p:cNvSpPr>
          <p:nvPr/>
        </p:nvSpPr>
        <p:spPr bwMode="auto">
          <a:xfrm>
            <a:off x="908720" y="7185248"/>
            <a:ext cx="990600" cy="304800"/>
          </a:xfrm>
          <a:prstGeom prst="foldedCorner">
            <a:avLst>
              <a:gd name="adj" fmla="val 18889"/>
            </a:avLst>
          </a:prstGeom>
          <a:solidFill>
            <a:schemeClr val="accent5">
              <a:lumMod val="75000"/>
              <a:alpha val="25098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_tradnl" sz="1000" dirty="0" smtClean="0">
                <a:latin typeface="Candara" charset="0"/>
                <a:cs typeface="Candara" charset="0"/>
              </a:rPr>
              <a:t>Cliente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  <p:cxnSp>
        <p:nvCxnSpPr>
          <p:cNvPr id="105" name="Conector recto de flecha 104"/>
          <p:cNvCxnSpPr>
            <a:stCxn id="93" idx="3"/>
            <a:endCxn id="110" idx="0"/>
          </p:cNvCxnSpPr>
          <p:nvPr/>
        </p:nvCxnSpPr>
        <p:spPr bwMode="auto">
          <a:xfrm>
            <a:off x="2924944" y="1928664"/>
            <a:ext cx="0" cy="216024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7" name="Conector recto de flecha 106"/>
          <p:cNvCxnSpPr>
            <a:stCxn id="50" idx="2"/>
            <a:endCxn id="95" idx="0"/>
          </p:cNvCxnSpPr>
          <p:nvPr/>
        </p:nvCxnSpPr>
        <p:spPr bwMode="auto">
          <a:xfrm>
            <a:off x="2924944" y="3440832"/>
            <a:ext cx="0" cy="216024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0" name="Documento 112"/>
          <p:cNvSpPr>
            <a:spLocks noChangeArrowheads="1"/>
          </p:cNvSpPr>
          <p:nvPr/>
        </p:nvSpPr>
        <p:spPr bwMode="auto">
          <a:xfrm>
            <a:off x="2348880" y="2144688"/>
            <a:ext cx="1152128" cy="504056"/>
          </a:xfrm>
          <a:prstGeom prst="flowChartDocumen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s-ES_tradnl" sz="1000" dirty="0" smtClean="0">
                <a:latin typeface="Candara" charset="0"/>
                <a:cs typeface="Candara" charset="0"/>
              </a:rPr>
              <a:t>Preparación de la documentación</a:t>
            </a:r>
            <a:endParaRPr lang="es-ES_tradnl" sz="1000" dirty="0">
              <a:ea typeface="Candara" charset="0"/>
              <a:cs typeface="Candara" charset="0"/>
            </a:endParaRPr>
          </a:p>
        </p:txBody>
      </p:sp>
      <p:cxnSp>
        <p:nvCxnSpPr>
          <p:cNvPr id="156" name="Conector recto de flecha 155"/>
          <p:cNvCxnSpPr>
            <a:stCxn id="115" idx="2"/>
            <a:endCxn id="49" idx="0"/>
          </p:cNvCxnSpPr>
          <p:nvPr/>
        </p:nvCxnSpPr>
        <p:spPr bwMode="auto">
          <a:xfrm>
            <a:off x="2924944" y="8625408"/>
            <a:ext cx="0" cy="36004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6" name="Text Box 373"/>
          <p:cNvSpPr txBox="1">
            <a:spLocks noChangeArrowheads="1"/>
          </p:cNvSpPr>
          <p:nvPr/>
        </p:nvSpPr>
        <p:spPr bwMode="auto">
          <a:xfrm>
            <a:off x="3212976" y="4420493"/>
            <a:ext cx="381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s-ES_tradnl" sz="1000" dirty="0">
                <a:latin typeface="Candara" charset="0"/>
                <a:cs typeface="Candara" charset="0"/>
              </a:rPr>
              <a:t>NO</a:t>
            </a:r>
          </a:p>
        </p:txBody>
      </p:sp>
      <p:sp>
        <p:nvSpPr>
          <p:cNvPr id="177" name="Text Box 373"/>
          <p:cNvSpPr txBox="1">
            <a:spLocks noChangeArrowheads="1"/>
          </p:cNvSpPr>
          <p:nvPr/>
        </p:nvSpPr>
        <p:spPr bwMode="auto">
          <a:xfrm>
            <a:off x="2060848" y="4880992"/>
            <a:ext cx="381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s-ES_tradnl" sz="1000" dirty="0" smtClean="0">
                <a:latin typeface="Candara" charset="0"/>
                <a:cs typeface="Candara" charset="0"/>
              </a:rPr>
              <a:t>SI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  <p:sp>
        <p:nvSpPr>
          <p:cNvPr id="178" name="Esquina doblada 56"/>
          <p:cNvSpPr>
            <a:spLocks noChangeArrowheads="1"/>
          </p:cNvSpPr>
          <p:nvPr/>
        </p:nvSpPr>
        <p:spPr bwMode="auto">
          <a:xfrm>
            <a:off x="404664" y="3728864"/>
            <a:ext cx="990600" cy="304800"/>
          </a:xfrm>
          <a:prstGeom prst="foldedCorner">
            <a:avLst>
              <a:gd name="adj" fmla="val 18889"/>
            </a:avLst>
          </a:prstGeom>
          <a:solidFill>
            <a:srgbClr val="3366FF">
              <a:alpha val="2509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_tradnl" sz="1000" dirty="0" smtClean="0">
                <a:latin typeface="Candara" charset="0"/>
                <a:cs typeface="Candara" charset="0"/>
              </a:rPr>
              <a:t>Recepción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  <p:sp>
        <p:nvSpPr>
          <p:cNvPr id="50" name="Terminador 109"/>
          <p:cNvSpPr>
            <a:spLocks noChangeArrowheads="1"/>
          </p:cNvSpPr>
          <p:nvPr/>
        </p:nvSpPr>
        <p:spPr bwMode="auto">
          <a:xfrm>
            <a:off x="2420888" y="3080792"/>
            <a:ext cx="1008112" cy="360040"/>
          </a:xfrm>
          <a:prstGeom prst="flowChartTerminator">
            <a:avLst/>
          </a:prstGeom>
          <a:solidFill>
            <a:srgbClr val="3366FF">
              <a:alpha val="2509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_tradnl" sz="1000" b="1" dirty="0" err="1" smtClean="0">
                <a:latin typeface="Candara" charset="0"/>
                <a:cs typeface="Candara" charset="0"/>
              </a:rPr>
              <a:t>Chek</a:t>
            </a:r>
            <a:r>
              <a:rPr lang="es-ES_tradnl" sz="1000" b="1" dirty="0" smtClean="0">
                <a:latin typeface="Candara" charset="0"/>
                <a:cs typeface="Candara" charset="0"/>
              </a:rPr>
              <a:t> In</a:t>
            </a:r>
            <a:endParaRPr lang="es-ES_tradnl" sz="1000" b="1" dirty="0">
              <a:latin typeface="Candara" charset="0"/>
              <a:cs typeface="Candara" charset="0"/>
            </a:endParaRPr>
          </a:p>
        </p:txBody>
      </p:sp>
      <p:cxnSp>
        <p:nvCxnSpPr>
          <p:cNvPr id="51" name="AutoShape 374"/>
          <p:cNvCxnSpPr>
            <a:cxnSpLocks noChangeShapeType="1"/>
            <a:stCxn id="110" idx="3"/>
            <a:endCxn id="68" idx="0"/>
          </p:cNvCxnSpPr>
          <p:nvPr/>
        </p:nvCxnSpPr>
        <p:spPr bwMode="auto">
          <a:xfrm>
            <a:off x="3501008" y="2396716"/>
            <a:ext cx="792088" cy="18002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4" name="Conector recto de flecha 53"/>
          <p:cNvCxnSpPr>
            <a:stCxn id="65" idx="2"/>
            <a:endCxn id="93" idx="1"/>
          </p:cNvCxnSpPr>
          <p:nvPr/>
        </p:nvCxnSpPr>
        <p:spPr bwMode="auto">
          <a:xfrm>
            <a:off x="2924944" y="1208584"/>
            <a:ext cx="0" cy="288032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62" name="Esquina doblada 56"/>
          <p:cNvSpPr>
            <a:spLocks noChangeArrowheads="1"/>
          </p:cNvSpPr>
          <p:nvPr/>
        </p:nvSpPr>
        <p:spPr bwMode="auto">
          <a:xfrm>
            <a:off x="404664" y="2216696"/>
            <a:ext cx="990600" cy="304800"/>
          </a:xfrm>
          <a:prstGeom prst="foldedCorner">
            <a:avLst>
              <a:gd name="adj" fmla="val 18889"/>
            </a:avLst>
          </a:prstGeom>
          <a:solidFill>
            <a:srgbClr val="3366FF">
              <a:alpha val="2509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_tradnl" sz="1000" dirty="0" smtClean="0">
                <a:latin typeface="Candara" charset="0"/>
                <a:cs typeface="Candara" charset="0"/>
              </a:rPr>
              <a:t>Recepción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  <p:sp>
        <p:nvSpPr>
          <p:cNvPr id="63" name="Llamada con línea 2 (borde y barra de énfasis) 129"/>
          <p:cNvSpPr>
            <a:spLocks/>
          </p:cNvSpPr>
          <p:nvPr/>
        </p:nvSpPr>
        <p:spPr bwMode="auto">
          <a:xfrm>
            <a:off x="4437112" y="3296816"/>
            <a:ext cx="2116832" cy="1152128"/>
          </a:xfrm>
          <a:prstGeom prst="accentBorderCallout2">
            <a:avLst>
              <a:gd name="adj1" fmla="val 18750"/>
              <a:gd name="adj2" fmla="val -8333"/>
              <a:gd name="adj3" fmla="val 18252"/>
              <a:gd name="adj4" fmla="val -24868"/>
              <a:gd name="adj5" fmla="val 43864"/>
              <a:gd name="adj6" fmla="val -4455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buFont typeface="Arial" charset="0"/>
              <a:buChar char="•"/>
            </a:pPr>
            <a:r>
              <a:rPr lang="es-ES_tradnl" sz="1000" dirty="0" smtClean="0">
                <a:latin typeface="Candara" charset="0"/>
                <a:cs typeface="Candara" charset="0"/>
              </a:rPr>
              <a:t>Sonreír y saludar amablemente</a:t>
            </a:r>
          </a:p>
          <a:p>
            <a:pPr algn="l">
              <a:buFont typeface="Arial" charset="0"/>
              <a:buChar char="•"/>
            </a:pPr>
            <a:r>
              <a:rPr lang="es-ES_tradnl" sz="1000" dirty="0" smtClean="0">
                <a:latin typeface="Candara" charset="0"/>
                <a:cs typeface="Candara" charset="0"/>
              </a:rPr>
              <a:t>Preguntas de cortesía </a:t>
            </a:r>
          </a:p>
          <a:p>
            <a:pPr algn="l">
              <a:buFont typeface="Arial" charset="0"/>
              <a:buChar char="•"/>
            </a:pPr>
            <a:r>
              <a:rPr lang="es-ES_tradnl" sz="1000" dirty="0" smtClean="0">
                <a:latin typeface="Candara" charset="0"/>
                <a:cs typeface="Candara" charset="0"/>
              </a:rPr>
              <a:t>Identificar documentación </a:t>
            </a:r>
            <a:r>
              <a:rPr lang="es-ES_tradnl" sz="1000" dirty="0" err="1">
                <a:latin typeface="Candara" charset="0"/>
                <a:cs typeface="Candara" charset="0"/>
              </a:rPr>
              <a:t>C</a:t>
            </a:r>
            <a:r>
              <a:rPr lang="es-ES_tradnl" sz="1000" dirty="0" err="1" smtClean="0">
                <a:latin typeface="Candara" charset="0"/>
                <a:cs typeface="Candara" charset="0"/>
              </a:rPr>
              <a:t>hek</a:t>
            </a:r>
            <a:r>
              <a:rPr lang="es-ES_tradnl" sz="1000" dirty="0" smtClean="0">
                <a:latin typeface="Candara" charset="0"/>
                <a:cs typeface="Candara" charset="0"/>
              </a:rPr>
              <a:t> In</a:t>
            </a:r>
          </a:p>
          <a:p>
            <a:pPr algn="l">
              <a:buFont typeface="Arial" charset="0"/>
              <a:buChar char="•"/>
            </a:pPr>
            <a:r>
              <a:rPr lang="es-ES_tradnl" sz="1000" dirty="0" smtClean="0">
                <a:latin typeface="Candara" charset="0"/>
                <a:cs typeface="Candara" charset="0"/>
              </a:rPr>
              <a:t>Revisar notas específicas de la reserva.</a:t>
            </a:r>
          </a:p>
          <a:p>
            <a:pPr algn="l">
              <a:buFont typeface="Arial" charset="0"/>
              <a:buChar char="•"/>
            </a:pPr>
            <a:r>
              <a:rPr lang="es-ES_tradnl" sz="1000" dirty="0" smtClean="0">
                <a:latin typeface="Candara" charset="0"/>
                <a:cs typeface="Candara" charset="0"/>
              </a:rPr>
              <a:t>Confirmar estado disponible de la habitación</a:t>
            </a:r>
          </a:p>
        </p:txBody>
      </p:sp>
      <p:sp>
        <p:nvSpPr>
          <p:cNvPr id="67" name="Rectangle 317"/>
          <p:cNvSpPr>
            <a:spLocks noChangeArrowheads="1"/>
          </p:cNvSpPr>
          <p:nvPr/>
        </p:nvSpPr>
        <p:spPr bwMode="auto">
          <a:xfrm>
            <a:off x="2276872" y="6177136"/>
            <a:ext cx="1296144" cy="576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s-ES_tradnl" sz="1000" dirty="0" smtClean="0">
                <a:latin typeface="Candara" charset="0"/>
                <a:cs typeface="Candara" charset="0"/>
              </a:rPr>
              <a:t>Confirmación de la habitación al cliente y ofrecer extras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  <p:sp>
        <p:nvSpPr>
          <p:cNvPr id="68" name="Documento 112"/>
          <p:cNvSpPr>
            <a:spLocks noChangeArrowheads="1"/>
          </p:cNvSpPr>
          <p:nvPr/>
        </p:nvSpPr>
        <p:spPr bwMode="auto">
          <a:xfrm>
            <a:off x="3717032" y="2576736"/>
            <a:ext cx="1152128" cy="504056"/>
          </a:xfrm>
          <a:prstGeom prst="flowChartDocumen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s-ES_tradnl" sz="1000" b="1" dirty="0" smtClean="0">
                <a:latin typeface="Candara" charset="0"/>
                <a:cs typeface="Candara" charset="0"/>
              </a:rPr>
              <a:t>Llegadas del día previstas a Pisos</a:t>
            </a:r>
            <a:endParaRPr lang="es-ES_tradnl" sz="1000" b="1" dirty="0">
              <a:ea typeface="Candara" charset="0"/>
              <a:cs typeface="Candara" charset="0"/>
            </a:endParaRPr>
          </a:p>
        </p:txBody>
      </p:sp>
      <p:sp>
        <p:nvSpPr>
          <p:cNvPr id="71" name="Rectangle 317"/>
          <p:cNvSpPr>
            <a:spLocks noChangeArrowheads="1"/>
          </p:cNvSpPr>
          <p:nvPr/>
        </p:nvSpPr>
        <p:spPr bwMode="auto">
          <a:xfrm>
            <a:off x="3933056" y="4808984"/>
            <a:ext cx="1656184" cy="576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s-ES_tradnl" sz="1000" dirty="0" smtClean="0">
                <a:latin typeface="Candara" charset="0"/>
                <a:cs typeface="Candara" charset="0"/>
              </a:rPr>
              <a:t>Solicitar tiempo de espera a gobernanta o reasignación de habitación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  <p:cxnSp>
        <p:nvCxnSpPr>
          <p:cNvPr id="73" name="AutoShape 374"/>
          <p:cNvCxnSpPr>
            <a:cxnSpLocks noChangeShapeType="1"/>
            <a:stCxn id="83" idx="3"/>
            <a:endCxn id="71" idx="0"/>
          </p:cNvCxnSpPr>
          <p:nvPr/>
        </p:nvCxnSpPr>
        <p:spPr bwMode="auto">
          <a:xfrm>
            <a:off x="3356992" y="4664968"/>
            <a:ext cx="1404156" cy="144016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5" name="Rectangle 317"/>
          <p:cNvSpPr>
            <a:spLocks noChangeArrowheads="1"/>
          </p:cNvSpPr>
          <p:nvPr/>
        </p:nvSpPr>
        <p:spPr bwMode="auto">
          <a:xfrm>
            <a:off x="3429000" y="5673080"/>
            <a:ext cx="1224136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s-ES_tradnl" sz="1000" dirty="0" smtClean="0">
                <a:latin typeface="Candara" charset="0"/>
                <a:cs typeface="Candara" charset="0"/>
              </a:rPr>
              <a:t>Invitar coctel de espera al cliente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  <p:sp>
        <p:nvSpPr>
          <p:cNvPr id="78" name="Rectangle 317"/>
          <p:cNvSpPr>
            <a:spLocks noChangeArrowheads="1"/>
          </p:cNvSpPr>
          <p:nvPr/>
        </p:nvSpPr>
        <p:spPr bwMode="auto">
          <a:xfrm>
            <a:off x="4797152" y="5673080"/>
            <a:ext cx="1368152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s-ES_tradnl" sz="1000" dirty="0" smtClean="0">
                <a:latin typeface="Candara" charset="0"/>
                <a:cs typeface="Candara" charset="0"/>
              </a:rPr>
              <a:t>Confirmar reubicación Jefe/a Recepción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  <p:cxnSp>
        <p:nvCxnSpPr>
          <p:cNvPr id="79" name="AutoShape 374"/>
          <p:cNvCxnSpPr>
            <a:cxnSpLocks noChangeShapeType="1"/>
            <a:stCxn id="71" idx="2"/>
            <a:endCxn id="78" idx="0"/>
          </p:cNvCxnSpPr>
          <p:nvPr/>
        </p:nvCxnSpPr>
        <p:spPr bwMode="auto">
          <a:xfrm rot="16200000" flipH="1">
            <a:off x="4977172" y="5169024"/>
            <a:ext cx="288032" cy="720080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4" name="Conector recto de flecha 83"/>
          <p:cNvCxnSpPr>
            <a:stCxn id="83" idx="2"/>
            <a:endCxn id="67" idx="0"/>
          </p:cNvCxnSpPr>
          <p:nvPr/>
        </p:nvCxnSpPr>
        <p:spPr bwMode="auto">
          <a:xfrm>
            <a:off x="2924944" y="4953000"/>
            <a:ext cx="0" cy="1224136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9" name="AutoShape 374"/>
          <p:cNvCxnSpPr>
            <a:cxnSpLocks noChangeShapeType="1"/>
            <a:stCxn id="78" idx="2"/>
            <a:endCxn id="67" idx="3"/>
          </p:cNvCxnSpPr>
          <p:nvPr/>
        </p:nvCxnSpPr>
        <p:spPr bwMode="auto">
          <a:xfrm rot="5400000">
            <a:off x="4347102" y="5331042"/>
            <a:ext cx="360040" cy="190821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1" name="AutoShape 374"/>
          <p:cNvCxnSpPr>
            <a:cxnSpLocks noChangeShapeType="1"/>
            <a:stCxn id="75" idx="2"/>
            <a:endCxn id="67" idx="3"/>
          </p:cNvCxnSpPr>
          <p:nvPr/>
        </p:nvCxnSpPr>
        <p:spPr bwMode="auto">
          <a:xfrm rot="5400000">
            <a:off x="3627022" y="6051122"/>
            <a:ext cx="360040" cy="468052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4" name="Rectangle 317"/>
          <p:cNvSpPr>
            <a:spLocks noChangeArrowheads="1"/>
          </p:cNvSpPr>
          <p:nvPr/>
        </p:nvSpPr>
        <p:spPr bwMode="auto">
          <a:xfrm>
            <a:off x="4509120" y="6609184"/>
            <a:ext cx="1368152" cy="4320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s-ES_tradnl" sz="1000" dirty="0" err="1" smtClean="0">
                <a:latin typeface="Candara" charset="0"/>
                <a:cs typeface="Candara" charset="0"/>
              </a:rPr>
              <a:t>Upgrade</a:t>
            </a:r>
            <a:r>
              <a:rPr lang="es-ES_tradnl" sz="1000" dirty="0" smtClean="0">
                <a:latin typeface="Candara" charset="0"/>
                <a:cs typeface="Candara" charset="0"/>
              </a:rPr>
              <a:t> confirmar Dirección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  <p:cxnSp>
        <p:nvCxnSpPr>
          <p:cNvPr id="97" name="AutoShape 374"/>
          <p:cNvCxnSpPr>
            <a:cxnSpLocks noChangeShapeType="1"/>
            <a:stCxn id="94" idx="0"/>
            <a:endCxn id="67" idx="3"/>
          </p:cNvCxnSpPr>
          <p:nvPr/>
        </p:nvCxnSpPr>
        <p:spPr bwMode="auto">
          <a:xfrm rot="16200000" flipV="1">
            <a:off x="4311098" y="5727086"/>
            <a:ext cx="144016" cy="1620180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9" name="Documento 112"/>
          <p:cNvSpPr>
            <a:spLocks noChangeArrowheads="1"/>
          </p:cNvSpPr>
          <p:nvPr/>
        </p:nvSpPr>
        <p:spPr bwMode="auto">
          <a:xfrm>
            <a:off x="2158257" y="7041232"/>
            <a:ext cx="1550308" cy="720080"/>
          </a:xfrm>
          <a:prstGeom prst="flowChartDocumen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171450" indent="-171450" algn="l">
              <a:buFont typeface="Arial"/>
              <a:buChar char="•"/>
            </a:pPr>
            <a:r>
              <a:rPr lang="es-ES_tradnl" sz="1000" b="1" dirty="0" smtClean="0">
                <a:latin typeface="Candara" charset="0"/>
                <a:cs typeface="Candara" charset="0"/>
              </a:rPr>
              <a:t>Sobre de bienvenida</a:t>
            </a:r>
          </a:p>
          <a:p>
            <a:pPr marL="171450" indent="-171450" algn="l">
              <a:buFont typeface="Arial"/>
              <a:buChar char="•"/>
            </a:pPr>
            <a:r>
              <a:rPr lang="es-ES_tradnl" sz="1000" b="1" dirty="0" err="1" smtClean="0">
                <a:latin typeface="Candara" charset="0"/>
                <a:ea typeface="Candara" charset="0"/>
                <a:cs typeface="Candara" charset="0"/>
              </a:rPr>
              <a:t>Kardex</a:t>
            </a:r>
            <a:r>
              <a:rPr lang="es-ES_tradnl" sz="1000" b="1" dirty="0" smtClean="0">
                <a:latin typeface="Candara" charset="0"/>
                <a:ea typeface="Candara" charset="0"/>
                <a:cs typeface="Candara" charset="0"/>
              </a:rPr>
              <a:t> (firma cliente)</a:t>
            </a:r>
          </a:p>
          <a:p>
            <a:pPr marL="171450" indent="-171450" algn="l">
              <a:buFont typeface="Arial"/>
              <a:buChar char="•"/>
            </a:pPr>
            <a:r>
              <a:rPr lang="es-ES_tradnl" sz="1000" b="1" dirty="0" smtClean="0">
                <a:latin typeface="Candara" charset="0"/>
                <a:ea typeface="Candara" charset="0"/>
                <a:cs typeface="Candara" charset="0"/>
              </a:rPr>
              <a:t>Llaves</a:t>
            </a:r>
          </a:p>
          <a:p>
            <a:pPr marL="171450" indent="-171450" algn="l">
              <a:buFont typeface="Arial"/>
              <a:buChar char="•"/>
            </a:pPr>
            <a:r>
              <a:rPr lang="es-ES_tradnl" sz="1000" b="1" dirty="0" smtClean="0">
                <a:latin typeface="Candara" charset="0"/>
                <a:ea typeface="Candara" charset="0"/>
                <a:cs typeface="Candara" charset="0"/>
              </a:rPr>
              <a:t>Tarjetas de maletas</a:t>
            </a:r>
            <a:endParaRPr lang="es-ES_tradnl" sz="1000" b="1" dirty="0">
              <a:ea typeface="Candara" charset="0"/>
              <a:cs typeface="Candara" charset="0"/>
            </a:endParaRPr>
          </a:p>
        </p:txBody>
      </p:sp>
      <p:cxnSp>
        <p:nvCxnSpPr>
          <p:cNvPr id="108" name="Conector recto de flecha 107"/>
          <p:cNvCxnSpPr>
            <a:stCxn id="67" idx="2"/>
            <a:endCxn id="99" idx="0"/>
          </p:cNvCxnSpPr>
          <p:nvPr/>
        </p:nvCxnSpPr>
        <p:spPr bwMode="auto">
          <a:xfrm>
            <a:off x="2924944" y="6753200"/>
            <a:ext cx="8467" cy="288032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12" name="Esquina doblada 56"/>
          <p:cNvSpPr>
            <a:spLocks noChangeArrowheads="1"/>
          </p:cNvSpPr>
          <p:nvPr/>
        </p:nvSpPr>
        <p:spPr bwMode="auto">
          <a:xfrm>
            <a:off x="404664" y="4448944"/>
            <a:ext cx="990600" cy="304800"/>
          </a:xfrm>
          <a:prstGeom prst="foldedCorner">
            <a:avLst>
              <a:gd name="adj" fmla="val 18889"/>
            </a:avLst>
          </a:prstGeom>
          <a:solidFill>
            <a:srgbClr val="3366FF">
              <a:alpha val="2509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_tradnl" sz="1000" dirty="0" smtClean="0">
                <a:latin typeface="Candara" charset="0"/>
                <a:cs typeface="Candara" charset="0"/>
              </a:rPr>
              <a:t>Recepción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  <p:sp>
        <p:nvSpPr>
          <p:cNvPr id="113" name="Esquina doblada 56"/>
          <p:cNvSpPr>
            <a:spLocks noChangeArrowheads="1"/>
          </p:cNvSpPr>
          <p:nvPr/>
        </p:nvSpPr>
        <p:spPr bwMode="auto">
          <a:xfrm>
            <a:off x="404664" y="5728320"/>
            <a:ext cx="990600" cy="304800"/>
          </a:xfrm>
          <a:prstGeom prst="foldedCorner">
            <a:avLst>
              <a:gd name="adj" fmla="val 18889"/>
            </a:avLst>
          </a:prstGeom>
          <a:solidFill>
            <a:srgbClr val="3366FF">
              <a:alpha val="2509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_tradnl" sz="1000" dirty="0" smtClean="0">
                <a:latin typeface="Candara" charset="0"/>
                <a:cs typeface="Candara" charset="0"/>
              </a:rPr>
              <a:t>Recepción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  <p:sp>
        <p:nvSpPr>
          <p:cNvPr id="114" name="Esquina doblada 56"/>
          <p:cNvSpPr>
            <a:spLocks noChangeArrowheads="1"/>
          </p:cNvSpPr>
          <p:nvPr/>
        </p:nvSpPr>
        <p:spPr bwMode="auto">
          <a:xfrm>
            <a:off x="404664" y="6321152"/>
            <a:ext cx="990600" cy="304800"/>
          </a:xfrm>
          <a:prstGeom prst="foldedCorner">
            <a:avLst>
              <a:gd name="adj" fmla="val 18889"/>
            </a:avLst>
          </a:prstGeom>
          <a:solidFill>
            <a:srgbClr val="3366FF">
              <a:alpha val="2509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_tradnl" sz="1000" dirty="0" smtClean="0">
                <a:latin typeface="Candara" charset="0"/>
                <a:cs typeface="Candara" charset="0"/>
              </a:rPr>
              <a:t>Recepción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  <p:sp>
        <p:nvSpPr>
          <p:cNvPr id="115" name="Rectangle 317"/>
          <p:cNvSpPr>
            <a:spLocks noChangeArrowheads="1"/>
          </p:cNvSpPr>
          <p:nvPr/>
        </p:nvSpPr>
        <p:spPr bwMode="auto">
          <a:xfrm>
            <a:off x="2204864" y="8049344"/>
            <a:ext cx="1440160" cy="576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171450" indent="-171450" algn="l">
              <a:buFont typeface="Arial"/>
              <a:buChar char="•"/>
            </a:pPr>
            <a:r>
              <a:rPr lang="es-ES_tradnl" sz="1000" dirty="0" smtClean="0">
                <a:latin typeface="Candara" charset="0"/>
                <a:cs typeface="Candara" charset="0"/>
              </a:rPr>
              <a:t>Indicar localización</a:t>
            </a:r>
          </a:p>
          <a:p>
            <a:pPr marL="171450" indent="-171450" algn="l">
              <a:buFont typeface="Arial"/>
              <a:buChar char="•"/>
            </a:pPr>
            <a:r>
              <a:rPr lang="es-ES_tradnl" sz="1000" dirty="0" smtClean="0">
                <a:latin typeface="Candara" charset="0"/>
                <a:cs typeface="Candara" charset="0"/>
              </a:rPr>
              <a:t>Uso de llaves</a:t>
            </a:r>
          </a:p>
          <a:p>
            <a:pPr marL="171450" indent="-171450" algn="l">
              <a:buFont typeface="Arial"/>
              <a:buChar char="•"/>
            </a:pPr>
            <a:r>
              <a:rPr lang="es-ES_tradnl" sz="1000" dirty="0" smtClean="0">
                <a:latin typeface="Candara" charset="0"/>
                <a:cs typeface="Candara" charset="0"/>
              </a:rPr>
              <a:t>Indicar maletero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  <p:sp>
        <p:nvSpPr>
          <p:cNvPr id="117" name="Llamada con línea 2 (borde y barra de énfasis) 129"/>
          <p:cNvSpPr>
            <a:spLocks/>
          </p:cNvSpPr>
          <p:nvPr/>
        </p:nvSpPr>
        <p:spPr bwMode="auto">
          <a:xfrm>
            <a:off x="4437112" y="7905328"/>
            <a:ext cx="2116832" cy="432048"/>
          </a:xfrm>
          <a:prstGeom prst="accentBorderCallout2">
            <a:avLst>
              <a:gd name="adj1" fmla="val 18750"/>
              <a:gd name="adj2" fmla="val -8333"/>
              <a:gd name="adj3" fmla="val 18252"/>
              <a:gd name="adj4" fmla="val -24868"/>
              <a:gd name="adj5" fmla="val 81097"/>
              <a:gd name="adj6" fmla="val -37355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buFont typeface="Arial" charset="0"/>
              <a:buChar char="•"/>
            </a:pPr>
            <a:r>
              <a:rPr lang="es-ES_tradnl" sz="1000" dirty="0" smtClean="0">
                <a:latin typeface="Candara" charset="0"/>
                <a:cs typeface="Candara" charset="0"/>
              </a:rPr>
              <a:t>Clientes </a:t>
            </a:r>
            <a:r>
              <a:rPr lang="es-ES_tradnl" sz="1000" dirty="0" err="1" smtClean="0">
                <a:latin typeface="Candara" charset="0"/>
                <a:cs typeface="Candara" charset="0"/>
              </a:rPr>
              <a:t>VIPs</a:t>
            </a:r>
            <a:r>
              <a:rPr lang="es-ES_tradnl" sz="1000" dirty="0" smtClean="0">
                <a:latin typeface="Candara" charset="0"/>
                <a:cs typeface="Candara" charset="0"/>
              </a:rPr>
              <a:t> acompañar Dirección, RRPP, Recepción</a:t>
            </a:r>
          </a:p>
        </p:txBody>
      </p:sp>
      <p:cxnSp>
        <p:nvCxnSpPr>
          <p:cNvPr id="120" name="Conector recto de flecha 119"/>
          <p:cNvCxnSpPr>
            <a:stCxn id="99" idx="2"/>
            <a:endCxn id="115" idx="0"/>
          </p:cNvCxnSpPr>
          <p:nvPr/>
        </p:nvCxnSpPr>
        <p:spPr bwMode="auto">
          <a:xfrm flipH="1">
            <a:off x="2924944" y="7713707"/>
            <a:ext cx="8467" cy="33563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23" name="Esquina doblada 56"/>
          <p:cNvSpPr>
            <a:spLocks noChangeArrowheads="1"/>
          </p:cNvSpPr>
          <p:nvPr/>
        </p:nvSpPr>
        <p:spPr bwMode="auto">
          <a:xfrm>
            <a:off x="404664" y="8121352"/>
            <a:ext cx="990600" cy="304800"/>
          </a:xfrm>
          <a:prstGeom prst="foldedCorner">
            <a:avLst>
              <a:gd name="adj" fmla="val 18889"/>
            </a:avLst>
          </a:prstGeom>
          <a:solidFill>
            <a:srgbClr val="3366FF">
              <a:alpha val="25098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es-ES_tradnl" sz="1000" dirty="0" smtClean="0">
                <a:latin typeface="Candara" charset="0"/>
                <a:cs typeface="Candara" charset="0"/>
              </a:rPr>
              <a:t>Recepción</a:t>
            </a:r>
            <a:endParaRPr lang="es-ES_tradnl" sz="1000" dirty="0">
              <a:latin typeface="Candara" charset="0"/>
              <a:cs typeface="Candara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2062</TotalTime>
  <Words>157</Words>
  <Application>Microsoft Macintosh PowerPoint</Application>
  <PresentationFormat>A4 (210x297 mm)</PresentationFormat>
  <Paragraphs>45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Diseño predeterminado</vt:lpstr>
      <vt:lpstr>Presentación de PowerPoint</vt:lpstr>
    </vt:vector>
  </TitlesOfParts>
  <Company>Proesform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Flujograma del M 2003 procesos de trabajo ADAPTAR</dc:title>
  <dc:creator>Manuel Luaces Naranjo</dc:creator>
  <cp:lastModifiedBy>Manuel  Luaces Naranjo</cp:lastModifiedBy>
  <cp:revision>115</cp:revision>
  <cp:lastPrinted>2001-04-12T08:30:16Z</cp:lastPrinted>
  <dcterms:created xsi:type="dcterms:W3CDTF">2010-07-14T07:37:25Z</dcterms:created>
  <dcterms:modified xsi:type="dcterms:W3CDTF">2013-04-11T18:10:04Z</dcterms:modified>
</cp:coreProperties>
</file>